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7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8B605F-1112-4423-A297-299086C8B7D4}" v="61" dt="2023-05-26T09:59:20.9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2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0EB51-AEDB-46AE-AF21-22E83574FFFC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127A2D-1953-4253-B95D-B7FD143D9DB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97793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27A2D-1953-4253-B95D-B7FD143D9DBF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447455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27A2D-1953-4253-B95D-B7FD143D9DBF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37295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1378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9949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74805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5758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78221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346297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49836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17087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83019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29853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96417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66581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81454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28259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77123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18043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13A7E-9D40-4EDF-9C91-E5E907197F2E}" type="datetimeFigureOut">
              <a:rPr lang="pt-PT" smtClean="0"/>
              <a:t>26/05/2023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58F3C07-3503-445B-9DEA-48067D9CE548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54914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  <p:sldLayoutId id="2147483908" r:id="rId11"/>
    <p:sldLayoutId id="2147483909" r:id="rId12"/>
    <p:sldLayoutId id="2147483910" r:id="rId13"/>
    <p:sldLayoutId id="2147483911" r:id="rId14"/>
    <p:sldLayoutId id="2147483912" r:id="rId15"/>
    <p:sldLayoutId id="214748391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pt-br/windows/win32/sysinfo/registry-element-size-limits" TargetMode="External"/><Relationship Id="rId2" Type="http://schemas.openxmlformats.org/officeDocument/2006/relationships/hyperlink" Target="https://learn.microsoft.com/pt-br/windows/win32/sysinfo/registry-value-types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yoats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vmware.com/download/player/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32_bits" TargetMode="External"/><Relationship Id="rId7" Type="http://schemas.openxmlformats.org/officeDocument/2006/relationships/image" Target="../media/image3.png"/><Relationship Id="rId2" Type="http://schemas.openxmlformats.org/officeDocument/2006/relationships/hyperlink" Target="https://pt.wikipedia.org/wiki/Sistema_operacional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pt.wikipedia.org/wiki/Computador_pessoal" TargetMode="External"/><Relationship Id="rId5" Type="http://schemas.openxmlformats.org/officeDocument/2006/relationships/hyperlink" Target="https://pt.wikipedia.org/wiki/Microsoft" TargetMode="External"/><Relationship Id="rId4" Type="http://schemas.openxmlformats.org/officeDocument/2006/relationships/hyperlink" Target="https://pt.wikipedia.org/wiki/64_bits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6B0910-A358-4FB5-6A95-C563319DAC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/>
              <a:t>L-EFLI  NST-PROG15</a:t>
            </a:r>
            <a:br>
              <a:rPr lang="pt-PT"/>
            </a:br>
            <a:r>
              <a:rPr lang="pt-PT"/>
              <a:t>   </a:t>
            </a:r>
            <a:endParaRPr lang="pt-PT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A85F2A-7015-E17C-1589-74CADE7614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PT" sz="3200"/>
              <a:t>Formando: Olga Ignatenko</a:t>
            </a:r>
            <a:endParaRPr lang="pt-PT" sz="3200" dirty="0"/>
          </a:p>
        </p:txBody>
      </p:sp>
    </p:spTree>
    <p:extLst>
      <p:ext uri="{BB962C8B-B14F-4D97-AF65-F5344CB8AC3E}">
        <p14:creationId xmlns:p14="http://schemas.microsoft.com/office/powerpoint/2010/main" val="1530946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texto, software, captura de ecrã, Software de multimédia&#10;&#10;Descrição gerada automaticamente">
            <a:extLst>
              <a:ext uri="{FF2B5EF4-FFF2-40B4-BE49-F238E27FC236}">
                <a16:creationId xmlns:a16="http://schemas.microsoft.com/office/drawing/2014/main" id="{EABB6842-DD40-A50A-366B-09622B48C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409" y="0"/>
            <a:ext cx="7809877" cy="5066675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66E2239-7592-8504-9B61-E20D9EB49E75}"/>
              </a:ext>
            </a:extLst>
          </p:cNvPr>
          <p:cNvSpPr txBox="1"/>
          <p:nvPr/>
        </p:nvSpPr>
        <p:spPr>
          <a:xfrm>
            <a:off x="1116767" y="5553456"/>
            <a:ext cx="6100996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Ubuntu na maquina virtual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6049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texto, captura de ecrã, Software de multimédia, Software gráfico&#10;&#10;Descrição gerada automaticamente">
            <a:extLst>
              <a:ext uri="{FF2B5EF4-FFF2-40B4-BE49-F238E27FC236}">
                <a16:creationId xmlns:a16="http://schemas.microsoft.com/office/drawing/2014/main" id="{85B09C24-767A-FF0D-8B33-B8EA382267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49" y="269824"/>
            <a:ext cx="7072160" cy="472190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55514BBB-2D6C-87A3-3183-BDC6250EAD7C}"/>
              </a:ext>
            </a:extLst>
          </p:cNvPr>
          <p:cNvSpPr txBox="1"/>
          <p:nvPr/>
        </p:nvSpPr>
        <p:spPr>
          <a:xfrm>
            <a:off x="1176728" y="5508486"/>
            <a:ext cx="6100996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Ubuntu ( Linux )    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3978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9DE95891-49B0-7710-CC26-557F7C5EA5DF}"/>
              </a:ext>
            </a:extLst>
          </p:cNvPr>
          <p:cNvSpPr txBox="1"/>
          <p:nvPr/>
        </p:nvSpPr>
        <p:spPr>
          <a:xfrm>
            <a:off x="1026826" y="744724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80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Simulador / formatação </a:t>
            </a:r>
            <a:r>
              <a:rPr lang="pt-PT" sz="1800" spc="5" dirty="0" err="1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WindowsXP</a:t>
            </a:r>
            <a:r>
              <a:rPr lang="pt-PT" sz="180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(maquina virtual)</a:t>
            </a:r>
            <a:endParaRPr lang="pt-PT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5" name="Imagem 4" descr="Uma imagem com texto, captura de ecrã, software, Ícone de computador&#10;&#10;Descrição gerada automaticamente">
            <a:extLst>
              <a:ext uri="{FF2B5EF4-FFF2-40B4-BE49-F238E27FC236}">
                <a16:creationId xmlns:a16="http://schemas.microsoft.com/office/drawing/2014/main" id="{1B2CE9A6-A445-729E-3D0F-10927F355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767" y="1759271"/>
            <a:ext cx="6887981" cy="398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7014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nuvem, captura de ecrã, céu, computador&#10;&#10;Descrição gerada automaticamente">
            <a:extLst>
              <a:ext uri="{FF2B5EF4-FFF2-40B4-BE49-F238E27FC236}">
                <a16:creationId xmlns:a16="http://schemas.microsoft.com/office/drawing/2014/main" id="{2B70CD05-4899-830D-72C7-EF356C12D4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806" y="1348354"/>
            <a:ext cx="6540286" cy="3883214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01930E5C-0DBA-ABC2-BF85-22A146D86E28}"/>
              </a:ext>
            </a:extLst>
          </p:cNvPr>
          <p:cNvSpPr txBox="1"/>
          <p:nvPr/>
        </p:nvSpPr>
        <p:spPr>
          <a:xfrm>
            <a:off x="1766806" y="5509646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80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Simulador / formatação </a:t>
            </a:r>
            <a:r>
              <a:rPr lang="pt-PT" sz="1800" spc="5" dirty="0" err="1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WindowsXP</a:t>
            </a:r>
            <a:endParaRPr lang="pt-PT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711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717758D-524B-D1F4-15D4-C565032CA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25" y="389744"/>
            <a:ext cx="5231568" cy="343274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D1956BD6-A2B4-234D-130B-3FCCCC485723}"/>
              </a:ext>
            </a:extLst>
          </p:cNvPr>
          <p:cNvSpPr txBox="1"/>
          <p:nvPr/>
        </p:nvSpPr>
        <p:spPr>
          <a:xfrm>
            <a:off x="419725" y="3882452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80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Simulador / formatação Windows7</a:t>
            </a:r>
            <a:endParaRPr lang="pt-PT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606CF7C-1170-D655-3CD0-6311BFD1830F}"/>
              </a:ext>
            </a:extLst>
          </p:cNvPr>
          <p:cNvSpPr txBox="1"/>
          <p:nvPr/>
        </p:nvSpPr>
        <p:spPr>
          <a:xfrm>
            <a:off x="6091004" y="3138503"/>
            <a:ext cx="6100996" cy="33391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iniciar o Windows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Escolher a idioma –“Seguinte”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Instalar agora</a:t>
            </a:r>
            <a:endParaRPr lang="pt-PT" kern="100" spc="20" dirty="0">
              <a:solidFill>
                <a:srgbClr val="000000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kern="100" spc="2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Escolher versão o Windows</a:t>
            </a:r>
          </a:p>
          <a:p>
            <a:pPr marL="285750" lvl="0" indent="-28575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pt-PT" kern="100" spc="2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Aceito os termos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Escolher o disco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Formatar, Sistema está reiniciar o computador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Configuração está verificar o desempenho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Digitar o nome, senha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“Utilizar definições recomendadas”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Finalizar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982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692F1AE7-342C-762C-121D-A87A2775EF9B}"/>
              </a:ext>
            </a:extLst>
          </p:cNvPr>
          <p:cNvSpPr txBox="1"/>
          <p:nvPr/>
        </p:nvSpPr>
        <p:spPr>
          <a:xfrm>
            <a:off x="494675" y="1858085"/>
            <a:ext cx="8439463" cy="2547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ferramenta </a:t>
            </a:r>
            <a:r>
              <a:rPr lang="pt-PT" sz="2000" b="1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Configuração do Sistema  </a:t>
            </a: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é um aplicativo da Microsoft usado para alterar configurações, como quais softwares serão iniciados com o Windows. Ela contém várias guias úteis: Geral, Inicialização do sistema, Serviços, Inicialização de programas e Ferramentas. 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pt-PT" sz="2400" kern="100" spc="20" dirty="0">
                <a:solidFill>
                  <a:srgbClr val="000000"/>
                </a:solidFill>
                <a:effectLst/>
                <a:latin typeface="HPSimplifiedLight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 fins de solução de problemas, na guia Geral é possível impedir que todos os softwares e serviços não essenciais sejam carregados ou impedir que programas específicos sejam carregados.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FD68034-DE90-6C97-78CA-043CD4860CAF}"/>
              </a:ext>
            </a:extLst>
          </p:cNvPr>
          <p:cNvSpPr txBox="1"/>
          <p:nvPr/>
        </p:nvSpPr>
        <p:spPr>
          <a:xfrm>
            <a:off x="1266668" y="793784"/>
            <a:ext cx="6100996" cy="558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pt-PT" sz="28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Ferramentas Windows</a:t>
            </a:r>
          </a:p>
        </p:txBody>
      </p:sp>
    </p:spTree>
    <p:extLst>
      <p:ext uri="{BB962C8B-B14F-4D97-AF65-F5344CB8AC3E}">
        <p14:creationId xmlns:p14="http://schemas.microsoft.com/office/powerpoint/2010/main" val="42355739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B4B9A978-3B5C-727D-7013-901F65E4541A}"/>
              </a:ext>
            </a:extLst>
          </p:cNvPr>
          <p:cNvSpPr txBox="1"/>
          <p:nvPr/>
        </p:nvSpPr>
        <p:spPr>
          <a:xfrm>
            <a:off x="959368" y="1117318"/>
            <a:ext cx="729271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800" kern="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 guia Inicialização do Sistema é utilizada para alterar a maneira na qual o Windows é iniciado. A guia Inicialização do Sistema exibe opções de configuração listadas no arquivo de informações do sistema</a:t>
            </a:r>
            <a:endParaRPr lang="pt-PT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37909F1-290C-3EF3-9EA7-926C6E9F196E}"/>
              </a:ext>
            </a:extLst>
          </p:cNvPr>
          <p:cNvSpPr txBox="1"/>
          <p:nvPr/>
        </p:nvSpPr>
        <p:spPr>
          <a:xfrm>
            <a:off x="1026825" y="2352442"/>
            <a:ext cx="7292715" cy="1264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guia Ferramentas lista as ferramentas de diagnóstico e outras ferramentas avançadas com as quais é possível melhorar o desempenho do computador. Antes de abrir uma ferramenta, leia a descrição ao lado do nome dela para entender melhor a função que ela oferece.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8359BAB-079A-D2C8-CA64-DED3B6640B41}"/>
              </a:ext>
            </a:extLst>
          </p:cNvPr>
          <p:cNvSpPr txBox="1"/>
          <p:nvPr/>
        </p:nvSpPr>
        <p:spPr>
          <a:xfrm>
            <a:off x="1026825" y="3922492"/>
            <a:ext cx="6723089" cy="18181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800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guia Serviços lista os programas e serviços integrados ao Windows que são iniciados com o Windows 8, ou que são executados periodicamente pelo Windows</a:t>
            </a:r>
            <a:r>
              <a:rPr lang="pt-PT" sz="3200" kern="100" spc="20" dirty="0">
                <a:solidFill>
                  <a:srgbClr val="000000"/>
                </a:solidFill>
                <a:effectLst/>
                <a:latin typeface="HPSimplifiedLigh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3200" kern="100" spc="20" dirty="0">
                <a:solidFill>
                  <a:srgbClr val="000000"/>
                </a:solidFill>
                <a:effectLst/>
                <a:latin typeface="HPSimplifiedLight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698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texto, software, Ícone de computador, Software de multimédia&#10;&#10;Descrição gerada automaticamente">
            <a:extLst>
              <a:ext uri="{FF2B5EF4-FFF2-40B4-BE49-F238E27FC236}">
                <a16:creationId xmlns:a16="http://schemas.microsoft.com/office/drawing/2014/main" id="{47F0AF70-10F5-EDAA-A36B-E80018230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8898" y="229323"/>
            <a:ext cx="7341116" cy="4882324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90C6984-39F5-E6EC-E81C-615EB89CE2BB}"/>
              </a:ext>
            </a:extLst>
          </p:cNvPr>
          <p:cNvSpPr txBox="1"/>
          <p:nvPr/>
        </p:nvSpPr>
        <p:spPr>
          <a:xfrm>
            <a:off x="1678898" y="5541576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800" b="1" kern="100" spc="2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Configuração do Sistema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387339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D9D31416-0CD5-5A5F-578F-B7084A55D1D2}"/>
              </a:ext>
            </a:extLst>
          </p:cNvPr>
          <p:cNvSpPr txBox="1"/>
          <p:nvPr/>
        </p:nvSpPr>
        <p:spPr>
          <a:xfrm>
            <a:off x="547139" y="254914"/>
            <a:ext cx="8986605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800" dirty="0">
                <a:solidFill>
                  <a:srgbClr val="33333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A </a:t>
            </a:r>
            <a:r>
              <a:rPr lang="pt-PT" sz="2000" b="1" dirty="0">
                <a:solidFill>
                  <a:srgbClr val="33333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linha de comando </a:t>
            </a:r>
            <a:r>
              <a:rPr lang="pt-PT" sz="1800" dirty="0">
                <a:solidFill>
                  <a:srgbClr val="33333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é um recurso do Windows que emula o campo de entrada do sistema operacional em uma tela de interface do usuário. Essa tela é baseada em texto com a interface gráfica do usuário (GUI). O programa pode ser útil para executar comandos que por algum motivo estão indisponíveis na interface tradicional do sistema, ou para realizar funções administrativas avançadas e resolver problemas</a:t>
            </a:r>
            <a:r>
              <a:rPr lang="pt-PT" sz="1800" dirty="0">
                <a:solidFill>
                  <a:srgbClr val="333333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pt-PT" dirty="0"/>
          </a:p>
        </p:txBody>
      </p:sp>
      <p:pic>
        <p:nvPicPr>
          <p:cNvPr id="5" name="Imagem 4" descr="Uma imagem com texto, captura de ecrã, software, computador&#10;&#10;Descrição gerada automaticamente">
            <a:extLst>
              <a:ext uri="{FF2B5EF4-FFF2-40B4-BE49-F238E27FC236}">
                <a16:creationId xmlns:a16="http://schemas.microsoft.com/office/drawing/2014/main" id="{83FD3E38-48BC-54D6-D4F4-37F86779B4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282" y="1888761"/>
            <a:ext cx="7135318" cy="451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696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FDBBF965-CB2B-5F10-399A-9D576AC72866}"/>
              </a:ext>
            </a:extLst>
          </p:cNvPr>
          <p:cNvSpPr txBox="1"/>
          <p:nvPr/>
        </p:nvSpPr>
        <p:spPr>
          <a:xfrm>
            <a:off x="344774" y="894070"/>
            <a:ext cx="10088381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8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 </a:t>
            </a:r>
            <a:r>
              <a:rPr lang="pt-PT" sz="2400" b="1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Registro</a:t>
            </a:r>
            <a:r>
              <a:rPr lang="pt-PT" sz="18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é um banco de dados hierárquico que contém dados que são essenciais para a operação de Windows e os aplicativos e serviços executados em Windows. Os dados são estruturados em um formato de árvore. Cada nó na árvore é chamado de </a:t>
            </a:r>
            <a:r>
              <a:rPr lang="pt-PT" sz="1800" i="1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chave</a:t>
            </a:r>
            <a:r>
              <a:rPr lang="pt-PT" sz="18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Cada chave pode conter </a:t>
            </a:r>
            <a:r>
              <a:rPr lang="pt-PT" sz="1800" i="1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subchaves e entradas</a:t>
            </a:r>
            <a:r>
              <a:rPr lang="pt-PT" sz="18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 de dados chamadas </a:t>
            </a:r>
            <a:r>
              <a:rPr lang="pt-PT" sz="1800" i="1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valores</a:t>
            </a:r>
            <a:r>
              <a:rPr lang="pt-PT" sz="18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 Às vezes, a presença de uma chave são todos os dados necessários por um aplicativo; outras vezes, um aplicativo abre uma chave e usa os valores associados à chave. Uma chave pode ter qualquer número de valores e os valores podem estar em qualquer forma. Para obter mais informações, consulte </a:t>
            </a:r>
            <a:r>
              <a:rPr lang="pt-PT" sz="1800" u="sng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hlinkClick r:id="rId2"/>
              </a:rPr>
              <a:t>Tipos de Valor do Registro</a:t>
            </a:r>
            <a:r>
              <a:rPr lang="pt-PT" sz="18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 e Limites de Tamanho do </a:t>
            </a:r>
            <a:r>
              <a:rPr lang="pt-PT" sz="1800" u="sng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hlinkClick r:id="rId3"/>
              </a:rPr>
              <a:t>Elemento do Registro</a:t>
            </a:r>
            <a:r>
              <a:rPr lang="pt-PT" sz="18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.</a:t>
            </a:r>
            <a:endParaRPr lang="pt-PT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pt-PT" sz="18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Cada chave tem um nome que consiste em um ou mais caracteres imprimíveis. Os nomes de chave não diferenciam maiúsculas de minúsculas. Os nomes de chave não podem incluir o caractere de barra invertida (\), mas qualquer outro caractere imprimível pode ser usado. Nomes de valor e dados podem incluir o caractere de barra invertida.</a:t>
            </a:r>
            <a:endParaRPr lang="pt-PT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pt-PT" sz="18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O nome de cada subchave é exclusivo em relação à chave que está imediatamente acima dela na hierarquia. Os nomes de chave não são localizados em outras linguagens, embora os valores possam ser.</a:t>
            </a:r>
            <a:endParaRPr lang="pt-PT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pt-PT" sz="18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 ilustração a seguir é uma estrutura de chave de registro de exemplo, conforme exibido pelo </a:t>
            </a:r>
            <a:r>
              <a:rPr lang="pt-PT" sz="1800" b="1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Editor do Registro.</a:t>
            </a:r>
            <a:endParaRPr lang="pt-PT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006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4CE303BE-5466-0333-C0B6-E0D45EE679AA}"/>
              </a:ext>
            </a:extLst>
          </p:cNvPr>
          <p:cNvSpPr txBox="1"/>
          <p:nvPr/>
        </p:nvSpPr>
        <p:spPr>
          <a:xfrm>
            <a:off x="3050498" y="1654856"/>
            <a:ext cx="6100996" cy="3883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2000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Evolução do SO Microsoft Windows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2000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Sistemas operativas: abertos e fechados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2000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</a:t>
            </a:r>
            <a:r>
              <a:rPr lang="pt-PT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Instalação e configuração SO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0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Simulador   </a:t>
            </a:r>
            <a:r>
              <a:rPr lang="pt-PT" sz="2000" b="1" i="1" kern="100" dirty="0" err="1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VMWare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0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Windows XP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0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Ubuntu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pt-PT" sz="20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Simulador</a:t>
            </a:r>
            <a:r>
              <a:rPr lang="ru-RU" sz="20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t-PT" sz="20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Formatação Windows XP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20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Simulador</a:t>
            </a:r>
            <a:r>
              <a:rPr lang="ru-RU" sz="20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t-PT" sz="20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Formatação Windows 7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2000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4.  Ferramentas Windows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2000" kern="100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5.  </a:t>
            </a:r>
            <a:r>
              <a:rPr lang="pt-PT" sz="20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Tipos, estruturas e funções dos Sistemas Operativos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1280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texto, software, Ícone de computador, computador&#10;&#10;Descrição gerada automaticamente">
            <a:extLst>
              <a:ext uri="{FF2B5EF4-FFF2-40B4-BE49-F238E27FC236}">
                <a16:creationId xmlns:a16="http://schemas.microsoft.com/office/drawing/2014/main" id="{EB68B94E-4CBF-A691-BD1F-59DA4835AF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430" y="569627"/>
            <a:ext cx="8394492" cy="4706911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8081E115-A2DA-7618-8A01-97B339D6B75A}"/>
              </a:ext>
            </a:extLst>
          </p:cNvPr>
          <p:cNvSpPr txBox="1"/>
          <p:nvPr/>
        </p:nvSpPr>
        <p:spPr>
          <a:xfrm>
            <a:off x="869430" y="5691477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800" b="1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Editor do Registro.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52713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71BC62DB-0BBE-9534-C7AE-7E8C00EB9F3C}"/>
              </a:ext>
            </a:extLst>
          </p:cNvPr>
          <p:cNvSpPr txBox="1"/>
          <p:nvPr/>
        </p:nvSpPr>
        <p:spPr>
          <a:xfrm>
            <a:off x="524655" y="314236"/>
            <a:ext cx="873926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spcAft>
                <a:spcPts val="500"/>
              </a:spcAft>
              <a:tabLst>
                <a:tab pos="-180340" algn="l"/>
              </a:tabLst>
            </a:pPr>
            <a:r>
              <a:rPr lang="pt-PT" sz="180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Quando o </a:t>
            </a:r>
            <a:r>
              <a:rPr lang="pt-PT" sz="2000" b="1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Gestão dos Computadores </a:t>
            </a:r>
            <a:r>
              <a:rPr lang="pt-PT" sz="180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for aberto, clique na </a:t>
            </a:r>
            <a:r>
              <a:rPr lang="pt-PT" sz="1800" b="1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árvore do console</a:t>
            </a:r>
            <a:r>
              <a:rPr lang="pt-PT" sz="180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, expanda Ferramentas do Sistema, Armazenamento, ou Serviços e aplicativos para visualizar as ferramentas e os serviços em cada um desses containers.</a:t>
            </a:r>
            <a:endParaRPr lang="pt-PT" sz="2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5FF5BC-1187-9E8B-66A0-B3B6BADE073C}"/>
              </a:ext>
            </a:extLst>
          </p:cNvPr>
          <p:cNvSpPr txBox="1"/>
          <p:nvPr/>
        </p:nvSpPr>
        <p:spPr>
          <a:xfrm>
            <a:off x="854440" y="1558194"/>
            <a:ext cx="8282064" cy="2234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400" b="1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Pastas Compartilhadas </a:t>
            </a:r>
            <a:endParaRPr lang="pt-PT" sz="1400" b="1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400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pt-PT" sz="1400" kern="0" spc="5" dirty="0">
                <a:solidFill>
                  <a:srgbClr val="636363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</a:t>
            </a:r>
            <a:r>
              <a:rPr lang="pt-PT" sz="1400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ode usar a ferramenta Pastas compartilhadas para gerenciar centralmente compartilhamentos de arquivos em um computador. As Pastas compartilhadas permitem que você crie compartilhamentos de arquivos e defina permissões, além de visualizar e gerenciar arquivos abertos e usuários conectados a compartilhamentos de arquivos no computador</a:t>
            </a:r>
            <a:r>
              <a:rPr lang="pt-PT" sz="1400" kern="0" spc="5" dirty="0">
                <a:solidFill>
                  <a:srgbClr val="63636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pt-PT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400" b="1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Desempenho </a:t>
            </a:r>
            <a:endParaRPr lang="pt-PT" sz="1400" b="1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400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pode usar a ferramenta Desempenho para configurar </a:t>
            </a:r>
            <a:r>
              <a:rPr lang="pt-PT" sz="1400" kern="0" spc="5" dirty="0" err="1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logs</a:t>
            </a:r>
            <a:r>
              <a:rPr lang="pt-PT" sz="1400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e alertas de desempenho e monitorar e coletar dados de desempenho dos computadores.</a:t>
            </a:r>
            <a:endParaRPr lang="pt-PT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6F666A5-3945-281C-E002-58AAC749EBAD}"/>
              </a:ext>
            </a:extLst>
          </p:cNvPr>
          <p:cNvSpPr txBox="1"/>
          <p:nvPr/>
        </p:nvSpPr>
        <p:spPr>
          <a:xfrm>
            <a:off x="854440" y="3792204"/>
            <a:ext cx="6100996" cy="1106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400" b="1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Criação mais simples de partições</a:t>
            </a:r>
            <a:endParaRPr lang="pt-PT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pt-PT" sz="1400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Ao clicar com o botão direito do mouse em um volume, pode escolher se deseja criar uma partição básica, expandida ou distribuída diretamente no menu</a:t>
            </a:r>
            <a:endParaRPr lang="pt-PT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F5ACAD3-650A-E647-4658-E2179A8B8436}"/>
              </a:ext>
            </a:extLst>
          </p:cNvPr>
          <p:cNvSpPr txBox="1"/>
          <p:nvPr/>
        </p:nvSpPr>
        <p:spPr>
          <a:xfrm>
            <a:off x="854440" y="4919436"/>
            <a:ext cx="6100996" cy="11067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400" b="1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Opções de conversão de disco</a:t>
            </a:r>
            <a:endParaRPr lang="pt-PT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pt-PT" sz="1400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Quando  adiciona mais de quatro partições a um disco básico, é solicitado que  converta o disco para o estilo de partição dinâmico ou para o GUID </a:t>
            </a:r>
            <a:r>
              <a:rPr lang="pt-PT" sz="1400" kern="0" spc="5" dirty="0" err="1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partition</a:t>
            </a:r>
            <a:r>
              <a:rPr lang="pt-PT" sz="1400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</a:t>
            </a:r>
            <a:r>
              <a:rPr lang="pt-PT" sz="1400" kern="0" spc="5" dirty="0" err="1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table</a:t>
            </a:r>
            <a:r>
              <a:rPr lang="pt-PT" sz="1400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(</a:t>
            </a:r>
            <a:r>
              <a:rPr lang="pt-PT" sz="1400" b="1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GPT</a:t>
            </a:r>
            <a:r>
              <a:rPr lang="pt-PT" sz="1400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)</a:t>
            </a:r>
            <a:endParaRPr lang="pt-PT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0635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texto, software, Ícone de computador, Sistema operativo&#10;&#10;Descrição gerada automaticamente">
            <a:extLst>
              <a:ext uri="{FF2B5EF4-FFF2-40B4-BE49-F238E27FC236}">
                <a16:creationId xmlns:a16="http://schemas.microsoft.com/office/drawing/2014/main" id="{B7806F10-9B7A-44FD-C506-E10266E40B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58" y="164892"/>
            <a:ext cx="5134513" cy="3705481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C6EB1A3-A068-A2F1-CD8C-F68EB816868F}"/>
              </a:ext>
            </a:extLst>
          </p:cNvPr>
          <p:cNvSpPr txBox="1"/>
          <p:nvPr/>
        </p:nvSpPr>
        <p:spPr>
          <a:xfrm>
            <a:off x="749506" y="4001913"/>
            <a:ext cx="7809876" cy="15678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400" b="1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Gestão de Dispositivos </a:t>
            </a:r>
            <a:endParaRPr lang="pt-PT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pt-PT" sz="1400" kern="0" spc="5" dirty="0">
                <a:solidFill>
                  <a:srgbClr val="636363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 Gestor de Dispositivos oferece uma visualização gráfica em árvore do hardware instalado em seu computador. Cada dispositivo se comunica com o sistema operacional por meio de um software chamado driver de dispositivo. Pode usar o Gerenciador de Dispositivos para instalar e atualizar esses drivers dos seus dispositivos de hardware. Pode modificar as configurações de hardware desses dispositivos e solucionar problemas.</a:t>
            </a:r>
            <a:endParaRPr lang="pt-PT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2868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9F4E0D4-26E2-3FF9-FC60-B428A6A22DDF}"/>
              </a:ext>
            </a:extLst>
          </p:cNvPr>
          <p:cNvSpPr txBox="1"/>
          <p:nvPr/>
        </p:nvSpPr>
        <p:spPr>
          <a:xfrm>
            <a:off x="517160" y="607055"/>
            <a:ext cx="6100996" cy="3748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>
              <a:lnSpc>
                <a:spcPct val="107000"/>
              </a:lnSpc>
              <a:spcAft>
                <a:spcPts val="800"/>
              </a:spcAft>
            </a:pPr>
            <a:r>
              <a:rPr lang="pt-PT" sz="1800" b="1" kern="0" spc="5" dirty="0">
                <a:solidFill>
                  <a:srgbClr val="636363"/>
                </a:solidFill>
                <a:effectLst/>
                <a:latin typeface="Roboto" panose="02000000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Gestor de tarefas</a:t>
            </a:r>
            <a:endParaRPr lang="pt-PT" sz="16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Imagem 4" descr="Uma imagem com texto, software, Ícone de computador, Página web&#10;&#10;Descrição gerada automaticamente">
            <a:extLst>
              <a:ext uri="{FF2B5EF4-FFF2-40B4-BE49-F238E27FC236}">
                <a16:creationId xmlns:a16="http://schemas.microsoft.com/office/drawing/2014/main" id="{D990EFC4-E4A9-E48C-995A-0EFB4A896B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160" y="981901"/>
            <a:ext cx="5898629" cy="403226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7D1C2AB1-8878-4E34-3DD6-41D172113B3E}"/>
              </a:ext>
            </a:extLst>
          </p:cNvPr>
          <p:cNvSpPr txBox="1"/>
          <p:nvPr/>
        </p:nvSpPr>
        <p:spPr>
          <a:xfrm>
            <a:off x="1041815" y="5137435"/>
            <a:ext cx="76224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pt-PT" sz="1800" kern="100" dirty="0">
                <a:solidFill>
                  <a:srgbClr val="444444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 </a:t>
            </a:r>
            <a:r>
              <a:rPr lang="pt-PT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Gestor de Tarefas </a:t>
            </a:r>
            <a:r>
              <a:rPr lang="pt-PT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é uma das mais importantes aplicações existentes no sistema operativo Windows. O seu objetivo é gerir todo o seu computador, desde a utilização da memória, do CPU, do(s) disco(s) à gestão de todas as aplicações e utilizadores que estão ligados ao computador</a:t>
            </a:r>
            <a:r>
              <a:rPr lang="pt-PT" sz="1800" kern="100" dirty="0">
                <a:solidFill>
                  <a:srgbClr val="444444"/>
                </a:solidFill>
                <a:effectLst/>
                <a:latin typeface="Open Sans" panose="020B06060305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pt-PT" sz="14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1341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texto, captura de ecrã, software, número&#10;&#10;Descrição gerada automaticamente">
            <a:extLst>
              <a:ext uri="{FF2B5EF4-FFF2-40B4-BE49-F238E27FC236}">
                <a16:creationId xmlns:a16="http://schemas.microsoft.com/office/drawing/2014/main" id="{05C006AD-81CC-7550-58C6-FB0F0E620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665" y="1230868"/>
            <a:ext cx="8904157" cy="5439756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410A2895-027D-7381-54EB-1E15BC2A3C97}"/>
              </a:ext>
            </a:extLst>
          </p:cNvPr>
          <p:cNvSpPr txBox="1"/>
          <p:nvPr/>
        </p:nvSpPr>
        <p:spPr>
          <a:xfrm>
            <a:off x="742012" y="594813"/>
            <a:ext cx="6100996" cy="2697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  <a:spcAft>
                <a:spcPts val="800"/>
              </a:spcAft>
            </a:pPr>
            <a:r>
              <a:rPr lang="pt-PT" sz="24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Certificação CISCO</a:t>
            </a:r>
            <a:endParaRPr lang="pt-PT" sz="24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03987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072C8E73-39C5-B1BF-3B80-719D5A728879}"/>
              </a:ext>
            </a:extLst>
          </p:cNvPr>
          <p:cNvSpPr txBox="1"/>
          <p:nvPr/>
        </p:nvSpPr>
        <p:spPr>
          <a:xfrm>
            <a:off x="846943" y="653372"/>
            <a:ext cx="8027233" cy="34043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2800" i="1" u="sng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Tipos de Sistemas Operativos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200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SzPts val="1000"/>
              <a:buFont typeface="+mj-lt"/>
              <a:buAutoNum type="arabicPeriod"/>
            </a:pPr>
            <a:r>
              <a:rPr lang="pt-PT" sz="1600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 sistemas </a:t>
            </a:r>
            <a:r>
              <a:rPr lang="pt-PT" sz="1800" b="1" kern="100" dirty="0" err="1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monoprogramáveis</a:t>
            </a:r>
            <a:r>
              <a:rPr lang="pt-PT" sz="1800" b="1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ou monotarefa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SzPts val="1000"/>
              <a:buFont typeface="+mj-lt"/>
              <a:buAutoNum type="arabicPeriod"/>
            </a:pPr>
            <a:r>
              <a:rPr lang="pt-PT" sz="1800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 sistemas </a:t>
            </a:r>
            <a:r>
              <a:rPr lang="pt-PT" sz="1800" b="1" kern="100" dirty="0" err="1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multiprogramáveis</a:t>
            </a:r>
            <a:r>
              <a:rPr lang="pt-PT" sz="1800" b="1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/multitarefa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61365">
              <a:lnSpc>
                <a:spcPct val="150000"/>
              </a:lnSpc>
            </a:pPr>
            <a:r>
              <a:rPr lang="pt-PT" sz="1800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a) Os sistemas </a:t>
            </a:r>
            <a:r>
              <a:rPr lang="pt-PT" sz="1800" b="1" kern="100" dirty="0" err="1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batch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08940">
              <a:lnSpc>
                <a:spcPct val="150000"/>
              </a:lnSpc>
            </a:pPr>
            <a:r>
              <a:rPr lang="pt-PT" sz="1800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b) Os sistemas </a:t>
            </a:r>
            <a:r>
              <a:rPr lang="pt-PT" sz="1800" b="1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time-sharing (tempo compartilhado)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08940">
              <a:lnSpc>
                <a:spcPct val="150000"/>
              </a:lnSpc>
            </a:pPr>
            <a:r>
              <a:rPr lang="pt-PT" sz="1800" b="1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c) </a:t>
            </a:r>
            <a:r>
              <a:rPr lang="pt-PT" sz="1800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 sistemas </a:t>
            </a:r>
            <a:r>
              <a:rPr lang="pt-PT" sz="1800" b="1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real-time (tempo real)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SzPts val="1000"/>
              <a:buFont typeface="+mj-lt"/>
              <a:buAutoNum type="arabicPeriod"/>
            </a:pPr>
            <a:r>
              <a:rPr lang="pt-PT" sz="1800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 sistemas</a:t>
            </a:r>
            <a:r>
              <a:rPr lang="pt-PT" sz="1800" b="1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múltiplos processadores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8E1725B-7E1D-8657-11BE-E73A0E3C55F3}"/>
              </a:ext>
            </a:extLst>
          </p:cNvPr>
          <p:cNvSpPr txBox="1"/>
          <p:nvPr/>
        </p:nvSpPr>
        <p:spPr>
          <a:xfrm>
            <a:off x="846943" y="4057766"/>
            <a:ext cx="8611850" cy="11094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pt-PT" sz="2800" b="1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Alguns exemplos mais comuns destes sistemas operacionais para computadores pessoais são as distribuições </a:t>
            </a:r>
            <a:r>
              <a:rPr lang="pt-PT" sz="1800" b="1" kern="100" dirty="0">
                <a:solidFill>
                  <a:srgbClr val="202124"/>
                </a:solidFill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Windows e Linux.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0078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39BFC0E6-37DB-B0A2-7B3E-C212951244AC}"/>
              </a:ext>
            </a:extLst>
          </p:cNvPr>
          <p:cNvSpPr txBox="1"/>
          <p:nvPr/>
        </p:nvSpPr>
        <p:spPr>
          <a:xfrm>
            <a:off x="610349" y="916907"/>
            <a:ext cx="10148341" cy="4468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800"/>
              </a:lnSpc>
              <a:spcAft>
                <a:spcPts val="800"/>
              </a:spcAft>
            </a:pPr>
            <a:r>
              <a:rPr lang="pt-PT" sz="2400" b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ESTRUTURAS SO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800"/>
              </a:lnSpc>
              <a:spcAft>
                <a:spcPts val="800"/>
              </a:spcAft>
            </a:pPr>
            <a:r>
              <a:rPr lang="pt-PT" sz="2400" b="1" u="none" strike="noStrike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pt-PT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PT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Funções do núcleo</a:t>
            </a: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PT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Modo de acesso</a:t>
            </a:r>
          </a:p>
          <a:p>
            <a:pPr marL="342900" lvl="0" indent="-342900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PT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Rotinas do sistema operativo e </a:t>
            </a:r>
            <a:r>
              <a:rPr lang="pt-PT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system</a:t>
            </a:r>
            <a:r>
              <a:rPr lang="pt-PT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20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calls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20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Operação do sistema de computação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pt-PT" sz="1800" kern="1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Um </a:t>
            </a:r>
            <a:r>
              <a:rPr lang="pt-PT" sz="1800" b="1" kern="100" dirty="0">
                <a:solidFill>
                  <a:srgbClr val="040C28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sistema operacional</a:t>
            </a:r>
            <a:r>
              <a:rPr lang="pt-PT" sz="1800" kern="100" dirty="0">
                <a:solidFill>
                  <a:srgbClr val="040C28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é</a:t>
            </a:r>
            <a:r>
              <a:rPr lang="pt-PT" sz="1800" kern="1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formado por várias rotinas, que em conjunto são denominadas núcleo do </a:t>
            </a:r>
            <a:r>
              <a:rPr lang="pt-PT" sz="1800" kern="100" dirty="0">
                <a:solidFill>
                  <a:srgbClr val="040C28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sistema</a:t>
            </a:r>
            <a:r>
              <a:rPr lang="pt-PT" sz="1800" kern="1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ou </a:t>
            </a:r>
            <a:r>
              <a:rPr lang="pt-PT" sz="1800" kern="100" dirty="0" err="1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kernel</a:t>
            </a:r>
            <a:r>
              <a:rPr lang="pt-PT" sz="1800" kern="1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Algumas funções do </a:t>
            </a:r>
            <a:r>
              <a:rPr lang="pt-PT" sz="1800" kern="100" dirty="0" err="1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kernel</a:t>
            </a:r>
            <a:r>
              <a:rPr lang="pt-PT" sz="1800" kern="1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Tratamento de </a:t>
            </a:r>
            <a:r>
              <a:rPr lang="pt-PT" sz="1800" b="1" kern="1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interrupções e exceções</a:t>
            </a:r>
            <a:r>
              <a:rPr lang="pt-PT" sz="1800" kern="1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Criação e eliminação de processos e </a:t>
            </a:r>
            <a:r>
              <a:rPr lang="pt-PT" sz="1800" kern="100" dirty="0" err="1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threads</a:t>
            </a:r>
            <a:r>
              <a:rPr lang="pt-PT" sz="1800" kern="1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r>
              <a:rPr lang="pt-PT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pt-PT" sz="1800" kern="1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 cada tipo de exceção existe uma rotina de tratamento adequada, para a qual o fluxo de execução deve ser desviado.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3014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278721DA-2C5A-1D68-CFCB-C4FF226909FF}"/>
              </a:ext>
            </a:extLst>
          </p:cNvPr>
          <p:cNvSpPr txBox="1"/>
          <p:nvPr/>
        </p:nvSpPr>
        <p:spPr>
          <a:xfrm>
            <a:off x="1618937" y="1164854"/>
            <a:ext cx="8491927" cy="45282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2000" u="sng" kern="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Um</a:t>
            </a:r>
            <a:r>
              <a:rPr lang="pt-PT" sz="2000" b="1" u="sng" kern="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sistema operacional </a:t>
            </a:r>
            <a:r>
              <a:rPr lang="pt-PT" sz="2000" u="sng" kern="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possui as seguintes </a:t>
            </a:r>
            <a:r>
              <a:rPr lang="pt-PT" sz="2000" b="1" i="1" u="sng" kern="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funções:</a:t>
            </a:r>
            <a:endParaRPr lang="pt-PT" sz="2000" b="1" i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50000"/>
              </a:lnSpc>
              <a:spcAft>
                <a:spcPts val="300"/>
              </a:spcAft>
            </a:pPr>
            <a:r>
              <a:rPr lang="pt-PT" sz="1800" kern="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PT" sz="1800" kern="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gestão de processos;</a:t>
            </a:r>
            <a:endParaRPr lang="pt-PT" sz="1600" kern="100" dirty="0">
              <a:solidFill>
                <a:srgbClr val="202124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PT" sz="1800" kern="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gestão de memória;</a:t>
            </a:r>
            <a:endParaRPr lang="pt-PT" sz="1600" kern="100" dirty="0">
              <a:solidFill>
                <a:srgbClr val="202124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PT" sz="1800" kern="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gestão de recursos;</a:t>
            </a:r>
            <a:endParaRPr lang="pt-PT" sz="1600" kern="100" dirty="0">
              <a:solidFill>
                <a:srgbClr val="202124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PT" sz="1800" kern="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entrada e saída de dados;</a:t>
            </a:r>
            <a:endParaRPr lang="pt-PT" sz="1600" kern="100" dirty="0">
              <a:solidFill>
                <a:srgbClr val="202124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PT" sz="1800" kern="0" dirty="0">
                <a:solidFill>
                  <a:srgbClr val="202124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sistema de arquivos.</a:t>
            </a:r>
            <a:endParaRPr lang="pt-PT" sz="1600" kern="100" dirty="0">
              <a:solidFill>
                <a:srgbClr val="202124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PT" sz="1800" kern="0" dirty="0">
                <a:solidFill>
                  <a:srgbClr val="0A0000"/>
                </a:solidFill>
                <a:effectLst/>
                <a:latin typeface="Open Sans" panose="020B06060305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gerenciamento de armazenamento secundário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PT" sz="1800" kern="0" dirty="0">
                <a:solidFill>
                  <a:srgbClr val="0A0000"/>
                </a:solidFill>
                <a:effectLst/>
                <a:latin typeface="Open Sans" panose="020B06060305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comunicação entre elementos e aplicações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pt-PT" sz="1800" kern="0" dirty="0">
                <a:solidFill>
                  <a:srgbClr val="0A0000"/>
                </a:solidFill>
                <a:effectLst/>
                <a:latin typeface="Open Sans" panose="020B0606030504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administração do usuário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0717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B4B0D7BF-0A2F-D79E-F830-FBAFA6698C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567" y="3009008"/>
            <a:ext cx="9141924" cy="1882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PT" altLang="pt-PT" sz="2000" b="1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Todos os fundamentos do módulo são muito importantes para conhecimento básico de computadores no mundo da informática. Foi descrito os principais conceitos de processamento de dados e sistemas de computação</a:t>
            </a:r>
            <a:r>
              <a:rPr kumimoji="0" lang="pt-PT" altLang="pt-PT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pt-PT" altLang="pt-PT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8BC240A-414A-D2F5-DCD3-815ADF4175B6}"/>
              </a:ext>
            </a:extLst>
          </p:cNvPr>
          <p:cNvSpPr txBox="1"/>
          <p:nvPr/>
        </p:nvSpPr>
        <p:spPr>
          <a:xfrm>
            <a:off x="1581462" y="1509214"/>
            <a:ext cx="6100996" cy="2562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  <a:spcAft>
                <a:spcPts val="800"/>
              </a:spcAft>
            </a:pPr>
            <a:r>
              <a:rPr lang="pt-PT" sz="2000" b="1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CONSIDERAÇÕES FINAIS</a:t>
            </a:r>
            <a:endParaRPr lang="pt-PT" sz="2000" b="1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68379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DBDD5429-F95B-5AB8-E460-20D046071147}"/>
              </a:ext>
            </a:extLst>
          </p:cNvPr>
          <p:cNvSpPr txBox="1"/>
          <p:nvPr/>
        </p:nvSpPr>
        <p:spPr>
          <a:xfrm>
            <a:off x="1686393" y="1674115"/>
            <a:ext cx="610099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800" b="1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 </a:t>
            </a:r>
            <a:r>
              <a:rPr lang="pt-PT" sz="4000" b="1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F I M</a:t>
            </a:r>
            <a:endParaRPr lang="pt-PT" sz="4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EBFA4DD-8E0B-A55D-AF7B-23A8F49C65F4}"/>
              </a:ext>
            </a:extLst>
          </p:cNvPr>
          <p:cNvSpPr txBox="1"/>
          <p:nvPr/>
        </p:nvSpPr>
        <p:spPr>
          <a:xfrm>
            <a:off x="3755035" y="4075890"/>
            <a:ext cx="610099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2800" i="1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Olga Ignatenko   </a:t>
            </a:r>
            <a:r>
              <a:rPr lang="pt-PT" sz="16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3963300</a:t>
            </a:r>
            <a:r>
              <a:rPr lang="pt-PT" sz="16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@</a:t>
            </a:r>
            <a:r>
              <a:rPr lang="pt-PT" dirty="0">
                <a:effectLst/>
              </a:rPr>
              <a:t>formacao.iefp.pt</a:t>
            </a:r>
            <a:r>
              <a:rPr lang="pt-PT" sz="2000" dirty="0">
                <a:solidFill>
                  <a:srgbClr val="161616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174196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80CDCDAC-E8D9-4902-DF38-B10AB0473A84}"/>
              </a:ext>
            </a:extLst>
          </p:cNvPr>
          <p:cNvSpPr txBox="1"/>
          <p:nvPr/>
        </p:nvSpPr>
        <p:spPr>
          <a:xfrm>
            <a:off x="6336287" y="2160589"/>
            <a:ext cx="2934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endParaRPr lang="en-US" u="sng" dirty="0">
              <a:solidFill>
                <a:schemeClr val="tx1">
                  <a:lumMod val="75000"/>
                  <a:lumOff val="25000"/>
                </a:schemeClr>
              </a:solidFill>
              <a:effectLst/>
            </a:endParaRPr>
          </a:p>
        </p:txBody>
      </p:sp>
      <p:pic>
        <p:nvPicPr>
          <p:cNvPr id="5" name="Imagem 4" descr="Uma imagem com captura de ecrã, texto, Software de multimédia, software&#10;&#10;Descrição gerada automaticamente">
            <a:extLst>
              <a:ext uri="{FF2B5EF4-FFF2-40B4-BE49-F238E27FC236}">
                <a16:creationId xmlns:a16="http://schemas.microsoft.com/office/drawing/2014/main" id="{25296C8F-956B-CA3E-DE01-F7BCF8F52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41" r="10381"/>
          <a:stretch/>
        </p:blipFill>
        <p:spPr>
          <a:xfrm>
            <a:off x="1769776" y="1740232"/>
            <a:ext cx="5423429" cy="388236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FC207AD8-9EB7-CFB5-8AA2-83C6956D8F7E}"/>
              </a:ext>
            </a:extLst>
          </p:cNvPr>
          <p:cNvSpPr txBox="1"/>
          <p:nvPr/>
        </p:nvSpPr>
        <p:spPr>
          <a:xfrm>
            <a:off x="1592977" y="648719"/>
            <a:ext cx="6100996" cy="10633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MYOATS -é uma ferramenta de produção que permite criar 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complexos desenhos, formas e padrões em estilo mandala.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100" u="sng" kern="100" dirty="0">
                <a:solidFill>
                  <a:srgbClr val="168BBA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http://www.myoats.com</a:t>
            </a:r>
            <a:endParaRPr lang="pt-PT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C5D3117-947B-B426-B44A-8DAB102D80F4}"/>
              </a:ext>
            </a:extLst>
          </p:cNvPr>
          <p:cNvSpPr txBox="1"/>
          <p:nvPr/>
        </p:nvSpPr>
        <p:spPr>
          <a:xfrm>
            <a:off x="1767371" y="5833729"/>
            <a:ext cx="6100996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Imagem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do Kernel (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Myoats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/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WindowsXP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</a:t>
            </a:r>
            <a:endParaRPr lang="pt-PT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921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007BB94B-C609-E663-CF86-9379D276F108}"/>
              </a:ext>
            </a:extLst>
          </p:cNvPr>
          <p:cNvSpPr txBox="1"/>
          <p:nvPr/>
        </p:nvSpPr>
        <p:spPr>
          <a:xfrm>
            <a:off x="1903750" y="1341219"/>
            <a:ext cx="6033541" cy="5177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2800" u="sng" kern="100" dirty="0">
                <a:solidFill>
                  <a:srgbClr val="000000"/>
                </a:solidFill>
                <a:effectLst/>
                <a:latin typeface="Century Gothic" panose="020B0502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Sistemas Operativas</a:t>
            </a:r>
            <a:endParaRPr lang="pt-PT" sz="2800" u="sng" kern="100" dirty="0">
              <a:effectLst/>
              <a:latin typeface="Century Gothic" panose="020B0502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E32CF94-421D-0E41-B686-FA1CD61D5474}"/>
              </a:ext>
            </a:extLst>
          </p:cNvPr>
          <p:cNvSpPr txBox="1"/>
          <p:nvPr/>
        </p:nvSpPr>
        <p:spPr>
          <a:xfrm>
            <a:off x="2256019" y="3402036"/>
            <a:ext cx="6100996" cy="26924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200000"/>
              </a:lnSpc>
              <a:buFont typeface="Symbol" panose="05050102010706020507" pitchFamily="18" charset="2"/>
              <a:buChar char=""/>
            </a:pPr>
            <a:r>
              <a:rPr lang="pt-PT" sz="18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Simulador    </a:t>
            </a:r>
            <a:r>
              <a:rPr lang="pt-PT" sz="1800" b="1" i="1" kern="100" dirty="0" err="1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VMWare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Font typeface="Symbol" panose="05050102010706020507" pitchFamily="18" charset="2"/>
              <a:buChar char=""/>
            </a:pPr>
            <a:r>
              <a:rPr lang="pt-PT" sz="18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Windows XP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buFont typeface="Symbol" panose="05050102010706020507" pitchFamily="18" charset="2"/>
              <a:buChar char=""/>
            </a:pPr>
            <a:r>
              <a:rPr lang="pt-PT" sz="18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Ubuntu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20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Simulador</a:t>
            </a:r>
            <a:r>
              <a:rPr lang="ru-RU" sz="18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t-PT" sz="1800" b="1" i="1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Formatação Windows XP</a:t>
            </a:r>
            <a:endParaRPr lang="pt-PT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b="1" i="1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Simulador</a:t>
            </a:r>
            <a:r>
              <a:rPr lang="ru-RU" sz="1800" b="1" i="1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/</a:t>
            </a:r>
            <a:r>
              <a:rPr lang="pt-PT" sz="1800" b="1" i="1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Formatação Windows 7 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899077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E84389C6-3BD3-D9F9-5519-AF569845251F}"/>
              </a:ext>
            </a:extLst>
          </p:cNvPr>
          <p:cNvSpPr txBox="1"/>
          <p:nvPr/>
        </p:nvSpPr>
        <p:spPr>
          <a:xfrm>
            <a:off x="1693889" y="893626"/>
            <a:ext cx="7082851" cy="47937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Simulador</a:t>
            </a:r>
            <a:r>
              <a:rPr lang="en-US" sz="2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VMWare</a:t>
            </a:r>
            <a:endParaRPr lang="pt-PT" sz="2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Player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é uma aplicação gratuita que permite rodar uma máquina virtual num sistema operativo fechado como o Windows ou num sistema operativo aberto como o Linux.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Por outras palavras, o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Player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é um software que permite instalar, configurar e utilizar um sistema operativo tanto fechado como aberto, criando, desta forma, uma máquina virtual.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  <a:spcAft>
                <a:spcPts val="800"/>
              </a:spcAft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ts val="1000"/>
              </a:lnSpc>
              <a:spcAft>
                <a:spcPts val="800"/>
              </a:spcAft>
            </a:pPr>
            <a:r>
              <a:rPr lang="en-US" sz="1800" u="sng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 </a:t>
            </a:r>
            <a:r>
              <a:rPr lang="pt-PT" sz="1800" u="sng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instalar</a:t>
            </a:r>
            <a:r>
              <a:rPr lang="en-US" sz="1800" u="sng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o VMware Player no Windows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Descarregar o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Player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 site da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em 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www.vmware.com/download/player/</a:t>
            </a:r>
            <a:endParaRPr lang="pt-PT" sz="1800" kern="1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Clicar com o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botão direito do rato na hiperligação apropriada e guardar no disco</a:t>
            </a:r>
          </a:p>
          <a:p>
            <a:pPr>
              <a:spcAft>
                <a:spcPts val="800"/>
              </a:spcAft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rígido.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851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851C7B22-95DD-4B16-0396-DD807E1EB9A1}"/>
              </a:ext>
            </a:extLst>
          </p:cNvPr>
          <p:cNvSpPr txBox="1"/>
          <p:nvPr/>
        </p:nvSpPr>
        <p:spPr>
          <a:xfrm>
            <a:off x="966866" y="549852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</a:pPr>
            <a:r>
              <a:rPr lang="pt-PT" sz="1800" u="sng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 abrir o </a:t>
            </a:r>
            <a:r>
              <a:rPr lang="pt-PT" sz="1800" u="sng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pt-PT" sz="1800" u="sng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u="sng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Player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2734CE7-8CE5-25C7-FC87-8DD6213D991B}"/>
              </a:ext>
            </a:extLst>
          </p:cNvPr>
          <p:cNvSpPr txBox="1"/>
          <p:nvPr/>
        </p:nvSpPr>
        <p:spPr>
          <a:xfrm>
            <a:off x="3050498" y="2059519"/>
            <a:ext cx="6100996" cy="37888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Escolha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Player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através do menu Iniciar&gt; Programas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Player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pode abrir ficheiros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Vmx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Vmc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 Sv2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Quando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seleccionar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um arquivo de configuração da máquina virtual, clique em Abrir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Player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abre automaticamente a máquina virtual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Symbol" panose="05050102010706020507" pitchFamily="18" charset="2"/>
              <a:buChar char=""/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Pode também abrir uma máquina virtual clicando no arquivo de configuração para exibir um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menu de contexto a partir do qual você pode abrir a máquina virtual no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Player</a:t>
            </a:r>
            <a:endParaRPr lang="pt-PT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9432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m texto, captura de ecrã, software, Ícone de computador&#10;&#10;Descrição gerada automaticamente">
            <a:extLst>
              <a:ext uri="{FF2B5EF4-FFF2-40B4-BE49-F238E27FC236}">
                <a16:creationId xmlns:a16="http://schemas.microsoft.com/office/drawing/2014/main" id="{7E2D6835-EE24-5F2D-A6F9-7A718FA543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410" y="374755"/>
            <a:ext cx="6940446" cy="478186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C262317-6616-7653-8B73-53BC1EA5F653}"/>
              </a:ext>
            </a:extLst>
          </p:cNvPr>
          <p:cNvSpPr txBox="1"/>
          <p:nvPr/>
        </p:nvSpPr>
        <p:spPr>
          <a:xfrm>
            <a:off x="1319135" y="5736448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Máquina virtual no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VMware</a:t>
            </a:r>
            <a:r>
              <a:rPr lang="pt-PT" sz="1800" kern="1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pt-PT" sz="1800" kern="1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Player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774654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AE682EE-14D6-17E7-DF79-188B3E7B2AA2}"/>
              </a:ext>
            </a:extLst>
          </p:cNvPr>
          <p:cNvSpPr txBox="1"/>
          <p:nvPr/>
        </p:nvSpPr>
        <p:spPr>
          <a:xfrm>
            <a:off x="367259" y="1192796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pt-PT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39E2D59-8E64-EC36-4F46-E0E3B703BC97}"/>
              </a:ext>
            </a:extLst>
          </p:cNvPr>
          <p:cNvSpPr txBox="1"/>
          <p:nvPr/>
        </p:nvSpPr>
        <p:spPr>
          <a:xfrm>
            <a:off x="704538" y="563649"/>
            <a:ext cx="9203960" cy="9397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000"/>
              </a:lnSpc>
              <a:spcAft>
                <a:spcPts val="800"/>
              </a:spcAft>
            </a:pPr>
            <a:r>
              <a:rPr lang="pt-PT" sz="1800" kern="100" dirty="0">
                <a:solidFill>
                  <a:srgbClr val="000000"/>
                </a:solidFill>
                <a:effectLst/>
                <a:latin typeface="Corbel" panose="020B05030202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pt-PT" sz="1800" kern="1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 </a:t>
            </a:r>
            <a:r>
              <a:rPr lang="pt-PT" sz="1800" b="1" kern="1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Windows XP</a:t>
            </a:r>
            <a:r>
              <a:rPr lang="pt-PT" sz="1800" kern="1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é uma família de </a:t>
            </a:r>
            <a:r>
              <a:rPr lang="pt-PT" sz="1800" u="none" strike="noStrike" kern="100" dirty="0">
                <a:solidFill>
                  <a:srgbClr val="3366C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 tooltip="Sistema operacional"/>
              </a:rPr>
              <a:t>sistemas operacionais</a:t>
            </a:r>
            <a:r>
              <a:rPr lang="pt-PT" sz="1800" kern="1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de </a:t>
            </a:r>
            <a:r>
              <a:rPr lang="pt-PT" sz="1800" u="none" strike="noStrike" kern="100" dirty="0">
                <a:solidFill>
                  <a:srgbClr val="3366C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 tooltip="32 bits"/>
              </a:rPr>
              <a:t>32</a:t>
            </a:r>
            <a:r>
              <a:rPr lang="pt-PT" sz="1800" kern="1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e </a:t>
            </a:r>
            <a:r>
              <a:rPr lang="pt-PT" sz="1800" u="none" strike="noStrike" kern="100" dirty="0">
                <a:solidFill>
                  <a:srgbClr val="3366C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 tooltip="64 bits"/>
              </a:rPr>
              <a:t>64</a:t>
            </a:r>
            <a:r>
              <a:rPr lang="pt-PT" sz="1800" kern="1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bits produzido pela </a:t>
            </a:r>
            <a:r>
              <a:rPr lang="pt-PT" sz="1800" u="none" strike="noStrike" kern="100" dirty="0">
                <a:solidFill>
                  <a:srgbClr val="3366C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 tooltip="Microsoft"/>
              </a:rPr>
              <a:t>Microsoft</a:t>
            </a:r>
            <a:r>
              <a:rPr lang="pt-PT" sz="1800" kern="1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para uso em </a:t>
            </a:r>
            <a:r>
              <a:rPr lang="pt-PT" sz="1800" u="none" strike="noStrike" kern="100" dirty="0">
                <a:solidFill>
                  <a:srgbClr val="3366CC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 tooltip="Computador pessoal"/>
              </a:rPr>
              <a:t>computadores pessoais</a:t>
            </a:r>
            <a:r>
              <a:rPr lang="pt-PT" u="none" strike="noStrike" kern="100" dirty="0">
                <a:solidFill>
                  <a:srgbClr val="202122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pt-PT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3" name="Imagem 12" descr="Uma imagem com texto, software, captura de ecrã, Ícone de computador&#10;&#10;Descrição gerada automaticamente">
            <a:extLst>
              <a:ext uri="{FF2B5EF4-FFF2-40B4-BE49-F238E27FC236}">
                <a16:creationId xmlns:a16="http://schemas.microsoft.com/office/drawing/2014/main" id="{81BC95DB-CE4B-1208-2021-14F7157062C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38" y="1933730"/>
            <a:ext cx="8184630" cy="480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3358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19D3CB6-1BE0-1203-4F36-757A16853058}"/>
              </a:ext>
            </a:extLst>
          </p:cNvPr>
          <p:cNvSpPr txBox="1"/>
          <p:nvPr/>
        </p:nvSpPr>
        <p:spPr>
          <a:xfrm>
            <a:off x="509666" y="477482"/>
            <a:ext cx="8731769" cy="13460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pt-PT" sz="1800" kern="1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Ubuntu é um sistema operacional ou sistema operativo de código aberto, construído a partir do núcleo Linux, baseado no Debian e utiliza GNOME como ambiente de desktop de sua mais recente versão com suporte de longo prazo. Esta distribuição Linux é desenvolvida pela Canonical </a:t>
            </a:r>
            <a:r>
              <a:rPr lang="pt-PT" sz="1800" kern="100" dirty="0" err="1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Ltd</a:t>
            </a:r>
            <a:r>
              <a:rPr lang="pt-PT" sz="1800" kern="100" dirty="0">
                <a:solidFill>
                  <a:srgbClr val="4D5156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pt-PT" sz="20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11BE824-F122-1F3E-A36F-38E1F5EE3B37}"/>
              </a:ext>
            </a:extLst>
          </p:cNvPr>
          <p:cNvSpPr txBox="1"/>
          <p:nvPr/>
        </p:nvSpPr>
        <p:spPr>
          <a:xfrm>
            <a:off x="592111" y="1940349"/>
            <a:ext cx="61009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0" i="0" dirty="0">
                <a:solidFill>
                  <a:srgbClr val="333333"/>
                </a:solidFill>
                <a:effectLst/>
                <a:latin typeface="Source Sans Pro" panose="020B0604020202020204" pitchFamily="34" charset="0"/>
              </a:rPr>
              <a:t> Após arrancar o instalador do Ubuntu, escolham o idioma e a opção "</a:t>
            </a:r>
            <a:r>
              <a:rPr lang="pt-PT" b="0" i="0" dirty="0" err="1">
                <a:solidFill>
                  <a:srgbClr val="333333"/>
                </a:solidFill>
                <a:effectLst/>
                <a:latin typeface="Source Sans Pro" panose="020B0604020202020204" pitchFamily="34" charset="0"/>
              </a:rPr>
              <a:t>Install</a:t>
            </a:r>
            <a:r>
              <a:rPr lang="pt-PT" b="0" i="0" dirty="0">
                <a:solidFill>
                  <a:srgbClr val="333333"/>
                </a:solidFill>
                <a:effectLst/>
                <a:latin typeface="Source Sans Pro" panose="020B0604020202020204" pitchFamily="34" charset="0"/>
              </a:rPr>
              <a:t> Ubuntu".</a:t>
            </a:r>
            <a:endParaRPr lang="pt-PT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0F45BB2-219C-F5EB-E377-A5D555E63417}"/>
              </a:ext>
            </a:extLst>
          </p:cNvPr>
          <p:cNvSpPr txBox="1"/>
          <p:nvPr/>
        </p:nvSpPr>
        <p:spPr>
          <a:xfrm>
            <a:off x="509666" y="2582932"/>
            <a:ext cx="66481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 Em seguida escolham o layout do teclado.</a:t>
            </a:r>
            <a:endParaRPr lang="pt-PT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40F6C9A-37AF-AAA9-F1F0-88726C3C5F81}"/>
              </a:ext>
            </a:extLst>
          </p:cNvPr>
          <p:cNvSpPr txBox="1"/>
          <p:nvPr/>
        </p:nvSpPr>
        <p:spPr>
          <a:xfrm>
            <a:off x="509666" y="3044597"/>
            <a:ext cx="61009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pt-PT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 Instalação normal </a:t>
            </a:r>
            <a:endParaRPr lang="pt-PT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78E80CF-CE3D-3FB6-A694-25F0163D2948}"/>
              </a:ext>
            </a:extLst>
          </p:cNvPr>
          <p:cNvSpPr txBox="1"/>
          <p:nvPr/>
        </p:nvSpPr>
        <p:spPr>
          <a:xfrm>
            <a:off x="592111" y="3536405"/>
            <a:ext cx="71128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dirty="0">
                <a:solidFill>
                  <a:srgbClr val="333333"/>
                </a:solidFill>
                <a:latin typeface="Source Sans Pro" panose="020B0503030403020204" pitchFamily="34" charset="0"/>
              </a:rPr>
              <a:t>V</a:t>
            </a:r>
            <a:r>
              <a:rPr lang="pt-PT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amos indicar que pretendemos “</a:t>
            </a:r>
            <a:r>
              <a:rPr lang="pt-PT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Erase</a:t>
            </a:r>
            <a:r>
              <a:rPr lang="pt-PT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pt-PT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disk</a:t>
            </a:r>
            <a:r>
              <a:rPr lang="pt-PT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pt-PT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and</a:t>
            </a:r>
            <a:r>
              <a:rPr lang="pt-PT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</a:t>
            </a:r>
            <a:r>
              <a:rPr lang="pt-PT" i="0" dirty="0" err="1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Install</a:t>
            </a:r>
            <a:r>
              <a:rPr lang="pt-PT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 Ubuntu</a:t>
            </a:r>
            <a:r>
              <a:rPr lang="pt-PT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“.</a:t>
            </a:r>
            <a:endParaRPr lang="pt-PT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6556D44-220F-C1AD-CAC6-450885E917DD}"/>
              </a:ext>
            </a:extLst>
          </p:cNvPr>
          <p:cNvSpPr txBox="1"/>
          <p:nvPr/>
        </p:nvSpPr>
        <p:spPr>
          <a:xfrm>
            <a:off x="592110" y="4028213"/>
            <a:ext cx="60185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No próximo passo indiquem qual a localização...</a:t>
            </a:r>
            <a:endParaRPr lang="pt-PT" dirty="0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B16C299-B757-38EC-1469-05CD4DE7CF26}"/>
              </a:ext>
            </a:extLst>
          </p:cNvPr>
          <p:cNvSpPr txBox="1"/>
          <p:nvPr/>
        </p:nvSpPr>
        <p:spPr>
          <a:xfrm>
            <a:off x="592111" y="4520021"/>
            <a:ext cx="61009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PT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Quase a terminar indiquem o nome, nome do  computador e escolham as credenciais de acesso.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62681204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00d4521c-d27c-4570-bc5b-1f1018eef95c}" enabled="0" method="" siteId="{00d4521c-d27c-4570-bc5b-1f1018eef95c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237</TotalTime>
  <Words>1580</Words>
  <Application>Microsoft Office PowerPoint</Application>
  <PresentationFormat>Ecrã Panorâmico</PresentationFormat>
  <Paragraphs>126</Paragraphs>
  <Slides>29</Slides>
  <Notes>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13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29</vt:i4>
      </vt:variant>
    </vt:vector>
  </HeadingPairs>
  <TitlesOfParts>
    <vt:vector size="43" baseType="lpstr">
      <vt:lpstr>Arial</vt:lpstr>
      <vt:lpstr>Calibri</vt:lpstr>
      <vt:lpstr>Century Gothic</vt:lpstr>
      <vt:lpstr>Corbel</vt:lpstr>
      <vt:lpstr>Helvetica</vt:lpstr>
      <vt:lpstr>HPSimplifiedLight</vt:lpstr>
      <vt:lpstr>Open Sans</vt:lpstr>
      <vt:lpstr>Roboto</vt:lpstr>
      <vt:lpstr>Source Sans Pro</vt:lpstr>
      <vt:lpstr>Symbol</vt:lpstr>
      <vt:lpstr>Times New Roman</vt:lpstr>
      <vt:lpstr>Trebuchet MS</vt:lpstr>
      <vt:lpstr>Wingdings 3</vt:lpstr>
      <vt:lpstr>Faceta</vt:lpstr>
      <vt:lpstr>L-EFLI  NST-PROG15   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L-EFLI  NST-PROG15    </dc:title>
  <dc:creator>OLGA IGNATENKO</dc:creator>
  <cp:lastModifiedBy>OLGA IGNATENKO</cp:lastModifiedBy>
  <cp:revision>1</cp:revision>
  <dcterms:created xsi:type="dcterms:W3CDTF">2023-05-26T07:07:17Z</dcterms:created>
  <dcterms:modified xsi:type="dcterms:W3CDTF">2023-05-26T11:05:07Z</dcterms:modified>
</cp:coreProperties>
</file>

<file path=docProps/thumbnail.jpeg>
</file>